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9" r:id="rId4"/>
    <p:sldId id="271" r:id="rId5"/>
    <p:sldId id="272" r:id="rId6"/>
    <p:sldId id="274" r:id="rId7"/>
    <p:sldId id="277" r:id="rId8"/>
    <p:sldId id="273" r:id="rId9"/>
    <p:sldId id="276" r:id="rId10"/>
    <p:sldId id="278" r:id="rId11"/>
    <p:sldId id="262" r:id="rId12"/>
    <p:sldId id="263" r:id="rId13"/>
    <p:sldId id="264" r:id="rId14"/>
    <p:sldId id="265" r:id="rId15"/>
    <p:sldId id="266" r:id="rId16"/>
    <p:sldId id="267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x-none" dirty="0" smtClean="0"/>
          </a:p>
          <a:p>
            <a:pPr algn="l"/>
            <a:r>
              <a:rPr lang="en-US" sz="2000" dirty="0" smtClean="0"/>
              <a:t>I</a:t>
            </a:r>
            <a:r>
              <a:rPr lang="x-none" sz="2000" dirty="0" smtClean="0"/>
              <a:t>nterkulturalno obrazovanje</a:t>
            </a:r>
          </a:p>
          <a:p>
            <a:pPr algn="l"/>
            <a:endParaRPr lang="x-none" sz="1200" dirty="0" smtClean="0"/>
          </a:p>
          <a:p>
            <a:pPr algn="l"/>
            <a:endParaRPr lang="sr-Latn-CS" sz="1200" cap="none" dirty="0" smtClean="0"/>
          </a:p>
          <a:p>
            <a:pPr algn="l"/>
            <a:r>
              <a:rPr lang="sr-Latn-CS" sz="1200" cap="none" dirty="0" smtClean="0"/>
              <a:t>d</a:t>
            </a:r>
            <a:r>
              <a:rPr lang="x-none" sz="1200" cap="none" smtClean="0"/>
              <a:t>oc. </a:t>
            </a:r>
            <a:r>
              <a:rPr lang="sr-Latn-CS" sz="1200" cap="none" dirty="0" smtClean="0"/>
              <a:t>d</a:t>
            </a:r>
            <a:r>
              <a:rPr lang="x-none" sz="1200" cap="none" smtClean="0"/>
              <a:t>r </a:t>
            </a:r>
            <a:r>
              <a:rPr lang="sr-Latn-CS" sz="1200" cap="none" dirty="0" smtClean="0"/>
              <a:t>J</a:t>
            </a:r>
            <a:r>
              <a:rPr lang="x-none" sz="1200" cap="none" smtClean="0"/>
              <a:t>elena </a:t>
            </a:r>
            <a:r>
              <a:rPr lang="sr-Latn-CS" sz="1200" cap="none" dirty="0" smtClean="0"/>
              <a:t>S</a:t>
            </a:r>
            <a:r>
              <a:rPr lang="x-none" sz="1200" cap="none" smtClean="0"/>
              <a:t>tarčević</a:t>
            </a:r>
            <a:endParaRPr lang="en-US" sz="12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x-none" dirty="0" smtClean="0">
                <a:solidFill>
                  <a:srgbClr val="7030A0"/>
                </a:solidFill>
              </a:rPr>
              <a:t>ritička analiza starih i </a:t>
            </a:r>
            <a:br>
              <a:rPr lang="x-none" dirty="0" smtClean="0">
                <a:solidFill>
                  <a:srgbClr val="7030A0"/>
                </a:solidFill>
              </a:rPr>
            </a:br>
            <a:r>
              <a:rPr lang="x-none" dirty="0" smtClean="0">
                <a:solidFill>
                  <a:srgbClr val="7030A0"/>
                </a:solidFill>
              </a:rPr>
              <a:t>nova značenja kulture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x-none" smtClean="0"/>
              <a:t>ulturne razlike - zadaci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z="2800" dirty="0" smtClean="0"/>
          </a:p>
          <a:p>
            <a:pPr>
              <a:buNone/>
            </a:pPr>
            <a:r>
              <a:rPr lang="x-none" sz="2000" smtClean="0"/>
              <a:t>Insert iz filma Entre les murs:</a:t>
            </a: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dirty="0" smtClean="0"/>
              <a:t>Koje sličnosti možete da uočite između učenika?</a:t>
            </a:r>
          </a:p>
          <a:p>
            <a:r>
              <a:rPr lang="sr-Latn-CS" sz="2000" dirty="0" smtClean="0"/>
              <a:t>Koje sličnosti možete da uočite između vas i učenika u filmu?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</a:t>
            </a:r>
            <a:r>
              <a:rPr lang="x-none" sz="4000" dirty="0" smtClean="0"/>
              <a:t>ritika starih značenja kulture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r-Latn-CS" sz="2000" dirty="0" smtClean="0"/>
              <a:t>Već od 60-tih godina prošlog veka antropolozi podvrgavaju pojam kulture kritičkoj analizi; među prvima Frederik Bart: </a:t>
            </a:r>
            <a:r>
              <a:rPr lang="sr-Latn-CS" sz="2000" i="1" dirty="0" smtClean="0">
                <a:solidFill>
                  <a:srgbClr val="C00000"/>
                </a:solidFill>
              </a:rPr>
              <a:t>kulturni identitet, kao i lični identitet, izgrađuje se i menja u interakciji sa drugima</a:t>
            </a:r>
            <a:r>
              <a:rPr lang="sr-Latn-CS" sz="2000" dirty="0" smtClean="0">
                <a:solidFill>
                  <a:srgbClr val="C00000"/>
                </a:solidFill>
              </a:rPr>
              <a:t> </a:t>
            </a:r>
            <a:r>
              <a:rPr lang="sr-Latn-CS" sz="2000" dirty="0" smtClean="0"/>
              <a:t>– drugim grupama</a:t>
            </a:r>
          </a:p>
          <a:p>
            <a:pPr>
              <a:spcAft>
                <a:spcPts val="600"/>
              </a:spcAft>
              <a:buNone/>
            </a:pPr>
            <a:r>
              <a:rPr lang="sr-Latn-CS" sz="2000" dirty="0" smtClean="0"/>
              <a:t>Bart: odlike kultura </a:t>
            </a:r>
            <a:r>
              <a:rPr lang="sr-Latn-CS" sz="2000" b="1" dirty="0" smtClean="0"/>
              <a:t>nisu</a:t>
            </a:r>
            <a:r>
              <a:rPr lang="sr-Latn-CS" sz="2000" dirty="0" smtClean="0"/>
              <a:t> skup specifičnih obeležja grupe, </a:t>
            </a:r>
            <a:r>
              <a:rPr lang="sr-Latn-CS" sz="2000" b="1" dirty="0" smtClean="0"/>
              <a:t>niti </a:t>
            </a:r>
            <a:r>
              <a:rPr lang="sr-Latn-CS" sz="2000" dirty="0" smtClean="0"/>
              <a:t>su kulturne razlike objektivne razlike – reč je o</a:t>
            </a:r>
            <a:r>
              <a:rPr lang="sr-Latn-CS" sz="2000" dirty="0" smtClean="0">
                <a:solidFill>
                  <a:srgbClr val="C00000"/>
                </a:solidFill>
              </a:rPr>
              <a:t> </a:t>
            </a:r>
            <a:r>
              <a:rPr lang="sr-Latn-CS" sz="2000" i="1" dirty="0" smtClean="0">
                <a:solidFill>
                  <a:srgbClr val="C00000"/>
                </a:solidFill>
              </a:rPr>
              <a:t>odlikama koje akteri (društvene grupe u međusobnom kontaktu) u datim okolnostima smatraju značajnim</a:t>
            </a:r>
          </a:p>
          <a:p>
            <a:pPr>
              <a:spcAft>
                <a:spcPts val="600"/>
              </a:spcAft>
              <a:buNone/>
            </a:pPr>
            <a:r>
              <a:rPr lang="sr-Latn-CS" sz="2000" dirty="0" smtClean="0"/>
              <a:t>Tako se može dogoditi da se pojedine kulturne odlike upotrebljavaju kao simboli nepremostivih razlika, dok se na druge ne obraća pažnja; i korenite razlike mogu biti minimizirane ili poreknute</a:t>
            </a:r>
            <a:endParaRPr lang="en-US" sz="2000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</a:t>
            </a:r>
            <a:r>
              <a:rPr lang="x-none" sz="4000" dirty="0" smtClean="0"/>
              <a:t>ritika starih značenja kulture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000" dirty="0" smtClean="0"/>
              <a:t>Primer </a:t>
            </a:r>
            <a:r>
              <a:rPr lang="sr-Latn-CS" sz="2000" u="sng" dirty="0" smtClean="0"/>
              <a:t>značaja intergrupne ili interkulturne interakcije </a:t>
            </a:r>
            <a:r>
              <a:rPr lang="sr-Latn-CS" sz="2000" dirty="0" smtClean="0"/>
              <a:t>za </a:t>
            </a:r>
            <a:r>
              <a:rPr lang="sr-Latn-CS" sz="2000" dirty="0" smtClean="0">
                <a:solidFill>
                  <a:srgbClr val="C00000"/>
                </a:solidFill>
              </a:rPr>
              <a:t>konstruisanje kulturnih identiteta</a:t>
            </a:r>
            <a:r>
              <a:rPr lang="sr-Latn-CS" sz="2000" dirty="0" smtClean="0"/>
              <a:t>:</a:t>
            </a:r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Istraživanje sa Albancima i Srbima na Kosovu (Mihailović, 1998): ispitanicima ponuđeno 20 osobina, 10 pozitivnih i 10 negativnih, među kojima je trebalo da odaberu pet koje najbolje opisuju njihov narod</a:t>
            </a:r>
          </a:p>
          <a:p>
            <a:pPr>
              <a:buNone/>
            </a:pPr>
            <a:endParaRPr lang="sr-Latn-CS" sz="2000" dirty="0" smtClean="0"/>
          </a:p>
          <a:p>
            <a:pPr>
              <a:buNone/>
            </a:pPr>
            <a:r>
              <a:rPr lang="sr-Latn-CS" sz="2000" dirty="0" smtClean="0"/>
              <a:t>Pozitivne osobine su: vredni, gostoljubivi, iskreni, miroljubivi, kulturni, hrabri, veseli, čisti, složni i inteligentni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</a:t>
            </a:r>
            <a:r>
              <a:rPr lang="x-none" sz="4000" dirty="0" smtClean="0"/>
              <a:t>ritika starih značenja kulture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endParaRPr lang="x-none" sz="2200" dirty="0" smtClean="0"/>
          </a:p>
          <a:p>
            <a:r>
              <a:rPr lang="x-none" sz="2200" dirty="0" smtClean="0"/>
              <a:t>Srbi opisuju sebe kao:</a:t>
            </a:r>
          </a:p>
          <a:p>
            <a:endParaRPr lang="x-none" sz="22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gostoljubive,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hrabre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miroljubive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čiste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inteligentne</a:t>
            </a:r>
          </a:p>
          <a:p>
            <a:pPr marL="514350" indent="-514350">
              <a:buNone/>
            </a:pPr>
            <a:endParaRPr lang="sr-Latn-CS" sz="2200" dirty="0" smtClean="0"/>
          </a:p>
          <a:p>
            <a:pPr marL="514350" indent="-514350">
              <a:buNone/>
            </a:pPr>
            <a:endParaRPr lang="sr-Latn-CS" sz="2200" dirty="0" smtClean="0"/>
          </a:p>
          <a:p>
            <a:pPr marL="514350" indent="-514350">
              <a:buNone/>
            </a:pPr>
            <a:endParaRPr lang="sr-Latn-CS" sz="2200" dirty="0" smtClean="0"/>
          </a:p>
          <a:p>
            <a:pPr marL="514350" indent="-514350">
              <a:buNone/>
            </a:pPr>
            <a:endParaRPr lang="sr-Latn-CS" sz="2200" dirty="0" smtClean="0"/>
          </a:p>
          <a:p>
            <a:pPr marL="514350" indent="-514350"/>
            <a:endParaRPr lang="sr-Latn-CS" sz="2200" dirty="0" smtClean="0"/>
          </a:p>
          <a:p>
            <a:pPr marL="514350" indent="-514350">
              <a:buNone/>
            </a:pPr>
            <a:r>
              <a:rPr lang="sr-Latn-CS" sz="2200" dirty="0" smtClean="0"/>
              <a:t>Albanci opisuju sebe kao:</a:t>
            </a:r>
          </a:p>
          <a:p>
            <a:pPr marL="514350" indent="-514350"/>
            <a:endParaRPr lang="sr-Latn-CS" sz="22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gostoljubive,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miroljubive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hrabre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čiste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sr-Latn-CS" sz="2200" dirty="0" smtClean="0"/>
              <a:t>inteligentne</a:t>
            </a:r>
          </a:p>
          <a:p>
            <a:pPr marL="514350" indent="-514350">
              <a:buFont typeface="+mj-lt"/>
              <a:buAutoNum type="arabicPeriod"/>
            </a:pPr>
            <a:endParaRPr lang="sr-Latn-CS" dirty="0" smtClean="0"/>
          </a:p>
          <a:p>
            <a:pPr>
              <a:buNone/>
            </a:pPr>
            <a:endParaRPr lang="x-none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3536"/>
            <a:ext cx="8458200" cy="1194264"/>
          </a:xfrm>
        </p:spPr>
        <p:txBody>
          <a:bodyPr>
            <a:noAutofit/>
          </a:bodyPr>
          <a:lstStyle/>
          <a:p>
            <a:r>
              <a:rPr lang="x-none" sz="4000" dirty="0" smtClean="0"/>
              <a:t>Nova značenja kulture i </a:t>
            </a:r>
            <a:br>
              <a:rPr lang="x-none" sz="4000" dirty="0" smtClean="0"/>
            </a:br>
            <a:r>
              <a:rPr lang="x-none" sz="4000" dirty="0" smtClean="0"/>
              <a:t>kulturnih razlika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72317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S</a:t>
            </a:r>
            <a:r>
              <a:rPr lang="x-none" sz="2000" dirty="0" smtClean="0"/>
              <a:t>avremena shvatanja – kultura predstavlja </a:t>
            </a:r>
            <a:r>
              <a:rPr lang="x-none" sz="2000" i="1" dirty="0" smtClean="0">
                <a:solidFill>
                  <a:srgbClr val="C00000"/>
                </a:solidFill>
              </a:rPr>
              <a:t>proces stvaranja značenja</a:t>
            </a:r>
            <a:r>
              <a:rPr lang="x-none" sz="2000" dirty="0" smtClean="0">
                <a:solidFill>
                  <a:srgbClr val="C00000"/>
                </a:solidFill>
              </a:rPr>
              <a:t> </a:t>
            </a:r>
            <a:r>
              <a:rPr lang="x-none" sz="2000" i="1" dirty="0" smtClean="0">
                <a:solidFill>
                  <a:srgbClr val="C00000"/>
                </a:solidFill>
              </a:rPr>
              <a:t>i sukoba za njihovu prevlast </a:t>
            </a:r>
            <a:r>
              <a:rPr lang="x-none" sz="2000" dirty="0" smtClean="0"/>
              <a:t>i to</a:t>
            </a:r>
            <a:r>
              <a:rPr lang="x-none" sz="2000" b="1" i="1" dirty="0" smtClean="0"/>
              <a:t> </a:t>
            </a:r>
            <a:r>
              <a:rPr lang="x-none" sz="2000" dirty="0" smtClean="0">
                <a:solidFill>
                  <a:srgbClr val="C00000"/>
                </a:solidFill>
              </a:rPr>
              <a:t>(1)</a:t>
            </a:r>
            <a:r>
              <a:rPr lang="x-none" sz="2000" i="1" dirty="0" smtClean="0">
                <a:solidFill>
                  <a:srgbClr val="C00000"/>
                </a:solidFill>
              </a:rPr>
              <a:t> </a:t>
            </a:r>
            <a:r>
              <a:rPr lang="x-none" sz="2000" i="1" dirty="0" smtClean="0"/>
              <a:t>unutar jedne društvene zajednice,</a:t>
            </a:r>
            <a:r>
              <a:rPr lang="x-none" sz="2000" b="1" i="1" dirty="0" smtClean="0"/>
              <a:t> </a:t>
            </a:r>
            <a:r>
              <a:rPr lang="x-none" sz="2000" dirty="0" smtClean="0"/>
              <a:t>kao i</a:t>
            </a:r>
            <a:r>
              <a:rPr lang="x-none" sz="2000" dirty="0" smtClean="0">
                <a:solidFill>
                  <a:srgbClr val="C00000"/>
                </a:solidFill>
              </a:rPr>
              <a:t> (2) </a:t>
            </a:r>
            <a:r>
              <a:rPr lang="x-none" sz="2000" i="1" dirty="0" smtClean="0"/>
              <a:t>između različitih društava</a:t>
            </a:r>
          </a:p>
          <a:p>
            <a:pPr>
              <a:buNone/>
            </a:pPr>
            <a:r>
              <a:rPr lang="x-none" sz="2000" dirty="0" smtClean="0"/>
              <a:t>(1) primeri ovih </a:t>
            </a:r>
            <a:r>
              <a:rPr lang="x-none" sz="2000" i="1" dirty="0" smtClean="0"/>
              <a:t>značenja</a:t>
            </a:r>
            <a:r>
              <a:rPr lang="x-none" sz="2000" dirty="0" smtClean="0"/>
              <a:t>: kako treba vaspitavati decu, da li žene treba da budu ravnopravne sa muškarcima, kakva nam je država potrebna</a:t>
            </a:r>
            <a:r>
              <a:rPr lang="x-none" sz="2000" smtClean="0"/>
              <a:t>, </a:t>
            </a:r>
            <a:r>
              <a:rPr lang="sr-Latn-CS" sz="2000" dirty="0" smtClean="0"/>
              <a:t>šta je najvažnije u životu (i za koga), kakve žene su lepe, šta je uloga starih u društvu, kako je najbolje da se lečimo, da li dozvoliti eutanaziju, koliko smo bliski sa rođacima, a koliko sa prijateljima</a:t>
            </a:r>
            <a:r>
              <a:rPr lang="x-none" sz="2000" smtClean="0"/>
              <a:t>...</a:t>
            </a:r>
            <a:endParaRPr lang="x-none" sz="2000" dirty="0" smtClean="0"/>
          </a:p>
          <a:p>
            <a:pPr>
              <a:buNone/>
            </a:pPr>
            <a:endParaRPr lang="x-none" sz="2000" dirty="0" smtClean="0"/>
          </a:p>
          <a:p>
            <a:pPr>
              <a:buNone/>
            </a:pPr>
            <a:r>
              <a:rPr lang="x-none" sz="2000" dirty="0" smtClean="0"/>
              <a:t>(2) najvažnija tema je </a:t>
            </a:r>
            <a:r>
              <a:rPr lang="x-none" sz="2000" i="1" smtClean="0"/>
              <a:t>kulturne razlike</a:t>
            </a:r>
            <a:r>
              <a:rPr lang="sr-Latn-CS" sz="2000" i="1" dirty="0" smtClean="0"/>
              <a:t>/sličnosti</a:t>
            </a:r>
            <a:r>
              <a:rPr lang="x-none" sz="2000" smtClean="0"/>
              <a:t>: </a:t>
            </a:r>
            <a:r>
              <a:rPr lang="x-none" sz="2000" dirty="0" smtClean="0"/>
              <a:t>da li smo dovoljno drugačiji </a:t>
            </a:r>
            <a:r>
              <a:rPr lang="x-none" sz="2000" smtClean="0"/>
              <a:t>od “njih”; </a:t>
            </a:r>
            <a:r>
              <a:rPr lang="sr-Latn-CS" sz="2000" dirty="0" smtClean="0"/>
              <a:t>šta nas razlikuje od drugih; </a:t>
            </a:r>
            <a:r>
              <a:rPr lang="x-none" sz="2000" smtClean="0"/>
              <a:t>da </a:t>
            </a:r>
            <a:r>
              <a:rPr lang="x-none" sz="2000" dirty="0" smtClean="0"/>
              <a:t>li smo dovoljno slični </a:t>
            </a:r>
            <a:r>
              <a:rPr lang="x-none" sz="2000" smtClean="0"/>
              <a:t>sa “</a:t>
            </a:r>
            <a:r>
              <a:rPr lang="sr-Latn-CS" sz="2000" dirty="0" smtClean="0"/>
              <a:t>nj</a:t>
            </a:r>
            <a:r>
              <a:rPr lang="x-none" sz="2000" smtClean="0"/>
              <a:t>ima”; uverenj</a:t>
            </a:r>
            <a:r>
              <a:rPr lang="sr-Latn-CS" sz="2000" dirty="0" smtClean="0"/>
              <a:t>e</a:t>
            </a:r>
            <a:r>
              <a:rPr lang="x-none" sz="2000" smtClean="0"/>
              <a:t> </a:t>
            </a:r>
            <a:r>
              <a:rPr lang="x-none" sz="2000" dirty="0" smtClean="0"/>
              <a:t>da postoji važna nit koja </a:t>
            </a:r>
            <a:r>
              <a:rPr lang="x-none" sz="2000" smtClean="0"/>
              <a:t>povezuje “nas” i “njih”</a:t>
            </a:r>
            <a:r>
              <a:rPr lang="sr-Latn-CS" sz="2000" dirty="0" smtClean="0"/>
              <a:t>; </a:t>
            </a:r>
            <a:r>
              <a:rPr lang="x-none" sz="2000" smtClean="0"/>
              <a:t>uverenj</a:t>
            </a:r>
            <a:r>
              <a:rPr lang="sr-Latn-CS" sz="2000" dirty="0" smtClean="0"/>
              <a:t>e </a:t>
            </a:r>
            <a:r>
              <a:rPr lang="x-none" sz="2000" smtClean="0"/>
              <a:t>da </a:t>
            </a:r>
            <a:r>
              <a:rPr lang="x-none" sz="2000" dirty="0" smtClean="0"/>
              <a:t>smo se oduvek razlikovali u odnosu na nekoga i oduvek bili slični sa nekom drugom grupom...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94264"/>
          </a:xfrm>
        </p:spPr>
        <p:txBody>
          <a:bodyPr>
            <a:noAutofit/>
          </a:bodyPr>
          <a:lstStyle/>
          <a:p>
            <a:r>
              <a:rPr lang="x-none" sz="4000" dirty="0" smtClean="0"/>
              <a:t>Nova značenja kulture i </a:t>
            </a:r>
            <a:br>
              <a:rPr lang="x-none" sz="4000" dirty="0" smtClean="0"/>
            </a:br>
            <a:r>
              <a:rPr lang="x-none" sz="4000" dirty="0" smtClean="0"/>
              <a:t>kulturnih razlika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1991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U</a:t>
            </a:r>
            <a:r>
              <a:rPr lang="x-none" sz="2000" dirty="0" smtClean="0"/>
              <a:t>viđanje ključne uloge </a:t>
            </a:r>
            <a:r>
              <a:rPr lang="x-none" sz="2000" i="1" dirty="0" smtClean="0"/>
              <a:t>ekonomske i političke moći </a:t>
            </a:r>
            <a:r>
              <a:rPr lang="x-none" sz="2000" dirty="0" smtClean="0"/>
              <a:t>za prevlast određenih značenja u društvu, kao i u nekoj zajednici država (npr</a:t>
            </a:r>
            <a:r>
              <a:rPr lang="x-none" sz="2000" smtClean="0"/>
              <a:t>. najmoćnije </a:t>
            </a:r>
            <a:r>
              <a:rPr lang="x-none" sz="2000" dirty="0" smtClean="0"/>
              <a:t>države u Evropi ili na svetskom planu) </a:t>
            </a:r>
          </a:p>
          <a:p>
            <a:pPr>
              <a:spcAft>
                <a:spcPts val="1200"/>
              </a:spcAft>
            </a:pPr>
            <a:r>
              <a:rPr lang="sr-Latn-CS" sz="2000" dirty="0" smtClean="0"/>
              <a:t>N</a:t>
            </a:r>
            <a:r>
              <a:rPr lang="x-none" sz="2000" smtClean="0"/>
              <a:t>ameću </a:t>
            </a:r>
            <a:r>
              <a:rPr lang="x-none" sz="2000" dirty="0" smtClean="0"/>
              <a:t>se vrednosti jedne rase, jedne vere, a </a:t>
            </a:r>
            <a:r>
              <a:rPr lang="x-none" sz="2000" smtClean="0"/>
              <a:t>često su </a:t>
            </a:r>
            <a:r>
              <a:rPr lang="sr-Latn-CS" sz="2000" dirty="0" smtClean="0"/>
              <a:t>i </a:t>
            </a:r>
            <a:r>
              <a:rPr lang="x-none" sz="2000" smtClean="0"/>
              <a:t>rodno i klasno determinisane</a:t>
            </a:r>
            <a:endParaRPr lang="x-none" sz="2000" dirty="0" smtClean="0"/>
          </a:p>
          <a:p>
            <a:pPr>
              <a:spcAft>
                <a:spcPts val="1200"/>
              </a:spcAft>
            </a:pPr>
            <a:r>
              <a:rPr lang="en-US" sz="2000" dirty="0" smtClean="0"/>
              <a:t>Č</a:t>
            </a:r>
            <a:r>
              <a:rPr lang="x-none" sz="2000" dirty="0" smtClean="0"/>
              <a:t>iji glasovi se nisu čuli, ko nije imao priliku da kaže šta misli, oseća, doživljava...?</a:t>
            </a:r>
          </a:p>
          <a:p>
            <a:pPr>
              <a:spcAft>
                <a:spcPts val="1200"/>
              </a:spcAft>
            </a:pPr>
            <a:r>
              <a:rPr lang="x-none" sz="2000" dirty="0" smtClean="0"/>
              <a:t>Da li je </a:t>
            </a:r>
            <a:r>
              <a:rPr lang="x-none" sz="2000" i="1" dirty="0" smtClean="0"/>
              <a:t>ugroženo ostvarivanje prava </a:t>
            </a:r>
            <a:r>
              <a:rPr lang="x-none" sz="2000" dirty="0" smtClean="0"/>
              <a:t>onih</a:t>
            </a:r>
            <a:r>
              <a:rPr lang="x-none" sz="2000" i="1" dirty="0" smtClean="0"/>
              <a:t> </a:t>
            </a:r>
            <a:r>
              <a:rPr lang="x-none" sz="2000" dirty="0" smtClean="0"/>
              <a:t>ljudi “čiji glasovi se nisu </a:t>
            </a:r>
            <a:r>
              <a:rPr lang="x-none" sz="2000" smtClean="0"/>
              <a:t>čuli”?</a:t>
            </a:r>
            <a:endParaRPr lang="sr-Latn-C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Autofit/>
          </a:bodyPr>
          <a:lstStyle/>
          <a:p>
            <a:r>
              <a:rPr lang="sr-Latn-CS" sz="3600" dirty="0" smtClean="0"/>
              <a:t/>
            </a:r>
            <a:br>
              <a:rPr lang="sr-Latn-CS" sz="3600" dirty="0" smtClean="0"/>
            </a:br>
            <a:r>
              <a:rPr lang="en-US" sz="3600" dirty="0" smtClean="0"/>
              <a:t>G</a:t>
            </a:r>
            <a:r>
              <a:rPr lang="x-none" sz="3600" dirty="0" smtClean="0"/>
              <a:t>lavne odlike starih i novih značenja kulture i kulturnih razlika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524000"/>
          <a:ext cx="8686800" cy="490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613370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S</a:t>
                      </a:r>
                      <a:r>
                        <a:rPr lang="x-none" sz="1900" dirty="0" smtClean="0"/>
                        <a:t>tara značenja/esencijalistička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Nova značenja/procesualna</a:t>
                      </a:r>
                      <a:endParaRPr lang="en-US" sz="1900" dirty="0"/>
                    </a:p>
                  </a:txBody>
                  <a:tcPr/>
                </a:tc>
              </a:tr>
              <a:tr h="613370"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homogeno 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heterogeno</a:t>
                      </a:r>
                      <a:r>
                        <a:rPr lang="x-none" sz="1900" baseline="0" dirty="0" smtClean="0"/>
                        <a:t> </a:t>
                      </a:r>
                      <a:endParaRPr lang="en-US" sz="1900" dirty="0"/>
                    </a:p>
                  </a:txBody>
                  <a:tcPr/>
                </a:tc>
              </a:tr>
              <a:tr h="613370"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sklad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nadmetanje, sukobi</a:t>
                      </a:r>
                      <a:endParaRPr lang="en-US" sz="1900" dirty="0"/>
                    </a:p>
                  </a:txBody>
                  <a:tcPr/>
                </a:tc>
              </a:tr>
              <a:tr h="613370"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statično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dinamično</a:t>
                      </a:r>
                      <a:endParaRPr lang="en-US" sz="1900" dirty="0"/>
                    </a:p>
                  </a:txBody>
                  <a:tcPr/>
                </a:tc>
              </a:tr>
              <a:tr h="613370"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stanje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proces</a:t>
                      </a:r>
                      <a:endParaRPr lang="en-US" sz="1900" dirty="0"/>
                    </a:p>
                  </a:txBody>
                  <a:tcPr/>
                </a:tc>
              </a:tr>
              <a:tr h="613370"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jasne granice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nema granica</a:t>
                      </a:r>
                      <a:endParaRPr lang="en-US" sz="1900" dirty="0"/>
                    </a:p>
                  </a:txBody>
                  <a:tcPr/>
                </a:tc>
              </a:tr>
              <a:tr h="613370"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jedan kulturni identitet</a:t>
                      </a:r>
                      <a:r>
                        <a:rPr lang="x-none" sz="1900" baseline="0" dirty="0" smtClean="0"/>
                        <a:t> osobe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900" dirty="0" smtClean="0"/>
                        <a:t>višestruki kulturni identitet osobe</a:t>
                      </a:r>
                      <a:endParaRPr lang="en-US" sz="1900" dirty="0"/>
                    </a:p>
                  </a:txBody>
                  <a:tcPr/>
                </a:tc>
              </a:tr>
              <a:tr h="6133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900" dirty="0" smtClean="0"/>
                        <a:t>“objektivne” kulturne razlike</a:t>
                      </a:r>
                      <a:endParaRPr lang="en-US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900" dirty="0" smtClean="0"/>
                        <a:t>razlike koje su važne “nama” i “njima”</a:t>
                      </a:r>
                      <a:endParaRPr lang="en-US" sz="19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</a:t>
            </a:r>
            <a:r>
              <a:rPr lang="x-none" sz="4000" smtClean="0"/>
              <a:t>itanja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Latn-CS" sz="2000" dirty="0" smtClean="0"/>
          </a:p>
          <a:p>
            <a:r>
              <a:rPr lang="sr-Latn-CS" sz="2000" dirty="0" smtClean="0"/>
              <a:t>Šta se može zameriti određenju kulture kao načinu života određene društvene zajednice?</a:t>
            </a:r>
          </a:p>
          <a:p>
            <a:r>
              <a:rPr lang="en-US" sz="2000" dirty="0" err="1" smtClean="0"/>
              <a:t>Kultura</a:t>
            </a:r>
            <a:r>
              <a:rPr lang="en-US" sz="2000" dirty="0" smtClean="0"/>
              <a:t> </a:t>
            </a:r>
            <a:r>
              <a:rPr lang="x-none" sz="2000" dirty="0" smtClean="0"/>
              <a:t>je najčešće izjednačena sa </a:t>
            </a:r>
            <a:r>
              <a:rPr lang="sr-Latn-CS" sz="2000" dirty="0" smtClean="0"/>
              <a:t>nacionalnim, etničkim, jezičkim ili religijskim grupama.</a:t>
            </a:r>
            <a:r>
              <a:rPr lang="x-none" sz="2000" smtClean="0"/>
              <a:t> </a:t>
            </a:r>
            <a:r>
              <a:rPr lang="sr-Latn-CS" sz="2000" dirty="0" smtClean="0"/>
              <a:t>Zašto je to pogrešno</a:t>
            </a:r>
            <a:r>
              <a:rPr lang="x-none" sz="2000" smtClean="0"/>
              <a:t>?</a:t>
            </a:r>
            <a:endParaRPr lang="sr-Latn-CS" sz="2000" dirty="0" smtClean="0"/>
          </a:p>
          <a:p>
            <a:r>
              <a:rPr lang="sr-Latn-CS" sz="2000" dirty="0" smtClean="0"/>
              <a:t>Zašto je važno voditi računa o kulturnim razlikama (u obrazovno-vaspitnom kontekstu i šire)?</a:t>
            </a:r>
          </a:p>
          <a:p>
            <a:r>
              <a:rPr lang="sr-Latn-CS" sz="2000" dirty="0" smtClean="0"/>
              <a:t>Informacijama o kulturnim razlikama možemo dati prevelik značaj (delovanje kulture kao stereotipa) i tako </a:t>
            </a:r>
            <a:r>
              <a:rPr lang="en-US" sz="2000" dirty="0" err="1" smtClean="0"/>
              <a:t>postaviti</a:t>
            </a:r>
            <a:r>
              <a:rPr lang="en-US" sz="2000" dirty="0" smtClean="0"/>
              <a:t> </a:t>
            </a:r>
            <a:r>
              <a:rPr lang="sr-Latn-CS" sz="2000" dirty="0" smtClean="0"/>
              <a:t>barijer</a:t>
            </a:r>
            <a:r>
              <a:rPr lang="en-US" sz="2000" smtClean="0"/>
              <a:t>u</a:t>
            </a:r>
            <a:r>
              <a:rPr lang="sr-Latn-CS" sz="2000" smtClean="0"/>
              <a:t> </a:t>
            </a:r>
            <a:r>
              <a:rPr lang="sr-Latn-CS" sz="2000" dirty="0" smtClean="0"/>
              <a:t>u komunikaciji i međusobnom razumevanju. Objasnite zašto i navedite primere koji to ilustruju.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x-none" dirty="0" smtClean="0"/>
              <a:t>tara značenja kulture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6236"/>
            <a:ext cx="8382000" cy="475456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sr-Latn-CS" dirty="0" smtClean="0"/>
              <a:t>Kultura = </a:t>
            </a:r>
            <a:r>
              <a:rPr lang="sr-Latn-CS" i="1" dirty="0" smtClean="0"/>
              <a:t>kompleksna celina </a:t>
            </a:r>
            <a:r>
              <a:rPr lang="sr-Latn-CS" dirty="0" smtClean="0"/>
              <a:t>koja obuhvata znanja, verovanja, umetnost, moral, pravo, običaje, sposobnosti i navike koje je čovek stekao kao član društva (Tylor, 1871); kultura odražava </a:t>
            </a:r>
            <a:r>
              <a:rPr lang="sr-Latn-CS" i="1" dirty="0" smtClean="0"/>
              <a:t>specifičnosti</a:t>
            </a:r>
            <a:r>
              <a:rPr lang="sr-Latn-CS" dirty="0" smtClean="0"/>
              <a:t> društvene grupe i ujedno je čini </a:t>
            </a:r>
            <a:r>
              <a:rPr lang="sr-Latn-CS" i="1" dirty="0" smtClean="0"/>
              <a:t>različitom u odnosu na druge</a:t>
            </a:r>
            <a:r>
              <a:rPr lang="sr-Latn-CS" dirty="0" smtClean="0"/>
              <a:t> grupe </a:t>
            </a:r>
          </a:p>
          <a:p>
            <a:pPr>
              <a:spcAft>
                <a:spcPts val="600"/>
              </a:spcAft>
            </a:pPr>
            <a:r>
              <a:rPr lang="sr-Latn-CS" dirty="0" smtClean="0"/>
              <a:t>Kultura = skup ideja, emocionalnih reakcija i obrazaca ponašanja koje su članovi datog društva usvojili </a:t>
            </a:r>
            <a:r>
              <a:rPr lang="sr-Latn-CS" i="1" dirty="0" smtClean="0"/>
              <a:t>učenjem </a:t>
            </a:r>
            <a:r>
              <a:rPr lang="sr-Latn-CS" dirty="0" smtClean="0"/>
              <a:t>i dele ih </a:t>
            </a:r>
            <a:r>
              <a:rPr lang="sr-Latn-CS" i="1" dirty="0" smtClean="0"/>
              <a:t>u većoj ili manjoj meri </a:t>
            </a:r>
          </a:p>
          <a:p>
            <a:pPr>
              <a:spcAft>
                <a:spcPts val="600"/>
              </a:spcAft>
            </a:pPr>
            <a:r>
              <a:rPr lang="sr-Latn-CS" dirty="0" smtClean="0"/>
              <a:t>Kultura kao </a:t>
            </a:r>
            <a:r>
              <a:rPr lang="sr-Latn-CS" i="1" dirty="0" smtClean="0"/>
              <a:t>način života određene društvene zajednice </a:t>
            </a:r>
          </a:p>
          <a:p>
            <a:pPr>
              <a:spcAft>
                <a:spcPts val="600"/>
              </a:spcAft>
            </a:pPr>
            <a:r>
              <a:rPr lang="sr-Latn-CS" dirty="0" smtClean="0"/>
              <a:t>U prvoj polovini 20. veka u </a:t>
            </a:r>
            <a:r>
              <a:rPr lang="sr-Latn-CS" b="1" dirty="0" smtClean="0"/>
              <a:t>antropologiji </a:t>
            </a:r>
            <a:r>
              <a:rPr lang="sr-Latn-CS" dirty="0" smtClean="0"/>
              <a:t>vrtoglavo raste broj definicija kulture (opisne, istorijske, normativne, psihološke, struktutalne i genetičke), čemu su pogodovali složenost i izvesna neodređenost ovog pojma; </a:t>
            </a:r>
          </a:p>
          <a:p>
            <a:pPr>
              <a:spcAft>
                <a:spcPts val="600"/>
              </a:spcAft>
            </a:pPr>
            <a:r>
              <a:rPr lang="sr-Latn-CS" dirty="0" smtClean="0"/>
              <a:t>Težište najvećeg broja definicija na </a:t>
            </a:r>
            <a:r>
              <a:rPr lang="sr-Latn-CS" i="1" dirty="0" smtClean="0"/>
              <a:t>tradicionalnim idejama</a:t>
            </a:r>
            <a:r>
              <a:rPr lang="sr-Latn-CS" dirty="0" smtClean="0"/>
              <a:t> (ideje koje su se razvile tokom istorije društvene grupe) i </a:t>
            </a:r>
            <a:r>
              <a:rPr lang="sr-Latn-CS" i="1" dirty="0" smtClean="0"/>
              <a:t>vrednostima </a:t>
            </a:r>
            <a:r>
              <a:rPr lang="sr-Latn-CS" dirty="0" smtClean="0"/>
              <a:t>koje su povezane sa ovim idejama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x-none" dirty="0" smtClean="0"/>
              <a:t>tara značenja kulture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CS" sz="2000" dirty="0" smtClean="0"/>
              <a:t>Navedena značenja kulture imaju nekoliko zajedničkih obeležja: </a:t>
            </a:r>
          </a:p>
          <a:p>
            <a:pPr marL="514350" indent="-514350">
              <a:buAutoNum type="arabicParenBoth"/>
            </a:pPr>
            <a:r>
              <a:rPr lang="sr-Latn-CS" sz="2000" dirty="0" smtClean="0"/>
              <a:t>označavaju </a:t>
            </a:r>
            <a:r>
              <a:rPr lang="sr-Latn-CS" sz="2000" i="1" dirty="0" smtClean="0"/>
              <a:t>specifičnosti </a:t>
            </a:r>
            <a:r>
              <a:rPr lang="sr-Latn-CS" sz="2000" dirty="0" smtClean="0"/>
              <a:t>društvene grupe (npr. obrasce ponašanja, navike, ideje, vrednosti), zahvaljujući kojima se</a:t>
            </a:r>
            <a:r>
              <a:rPr lang="sr-Latn-CS" sz="2000" i="1" dirty="0" smtClean="0"/>
              <a:t> </a:t>
            </a:r>
            <a:r>
              <a:rPr lang="sr-Latn-CS" sz="2000" dirty="0" smtClean="0"/>
              <a:t>grupa </a:t>
            </a:r>
            <a:r>
              <a:rPr lang="sr-Latn-CS" sz="2000" i="1" dirty="0" smtClean="0"/>
              <a:t>razlikuje od drugih </a:t>
            </a:r>
            <a:r>
              <a:rPr lang="sr-Latn-CS" sz="2000" dirty="0" smtClean="0"/>
              <a:t>grupa; </a:t>
            </a:r>
          </a:p>
          <a:p>
            <a:pPr marL="514350" indent="-514350">
              <a:buNone/>
            </a:pPr>
            <a:r>
              <a:rPr lang="sr-Latn-CS" sz="2000" dirty="0" smtClean="0"/>
              <a:t>(2) kulturne specifičnosti su, u manjoj ili većoj meri, </a:t>
            </a:r>
            <a:r>
              <a:rPr lang="sr-Latn-CS" sz="2000" i="1" dirty="0" smtClean="0"/>
              <a:t>prepoznatljive kod svih ili većine </a:t>
            </a:r>
            <a:r>
              <a:rPr lang="sr-Latn-CS" sz="2000" dirty="0" smtClean="0"/>
              <a:t>pripadnika grupe</a:t>
            </a:r>
            <a:r>
              <a:rPr lang="sr-Latn-CS" sz="2000" i="1" dirty="0" smtClean="0"/>
              <a:t>; </a:t>
            </a:r>
          </a:p>
          <a:p>
            <a:pPr marL="514350" indent="-514350">
              <a:buNone/>
            </a:pPr>
            <a:r>
              <a:rPr lang="sr-Latn-CS" sz="2000" dirty="0" smtClean="0"/>
              <a:t>(3) specifičnosti se </a:t>
            </a:r>
            <a:r>
              <a:rPr lang="sr-Latn-CS" sz="2000" i="1" dirty="0" smtClean="0"/>
              <a:t>prenose na nove generacije</a:t>
            </a:r>
            <a:r>
              <a:rPr lang="sr-Latn-CS" sz="2000" dirty="0" smtClean="0"/>
              <a:t>. </a:t>
            </a:r>
          </a:p>
          <a:p>
            <a:pPr marL="514350" indent="-514350">
              <a:buNone/>
            </a:pPr>
            <a:endParaRPr lang="sr-Latn-CS" sz="2000" dirty="0" smtClean="0"/>
          </a:p>
          <a:p>
            <a:pPr marL="514350" indent="-514350">
              <a:buNone/>
            </a:pPr>
            <a:r>
              <a:rPr lang="sr-Latn-CS" sz="2000" dirty="0" smtClean="0"/>
              <a:t>Ova shvatanja su nazvana </a:t>
            </a:r>
            <a:r>
              <a:rPr lang="sr-Latn-CS" sz="2000" i="1" dirty="0" smtClean="0">
                <a:solidFill>
                  <a:srgbClr val="FF0000"/>
                </a:solidFill>
              </a:rPr>
              <a:t>starim/klasičnim/esencijalističkim značenjima</a:t>
            </a:r>
            <a:r>
              <a:rPr lang="sr-Latn-CS" sz="2000" dirty="0" smtClean="0">
                <a:solidFill>
                  <a:srgbClr val="FF0000"/>
                </a:solidFill>
              </a:rPr>
              <a:t> </a:t>
            </a:r>
            <a:r>
              <a:rPr lang="sr-Latn-CS" sz="2000" dirty="0" smtClean="0"/>
              <a:t>kulture.</a:t>
            </a:r>
          </a:p>
          <a:p>
            <a:pPr marL="514350" indent="-514350">
              <a:buNone/>
            </a:pPr>
            <a:r>
              <a:rPr lang="sr-Latn-CS" sz="2000" dirty="0" smtClean="0"/>
              <a:t>Brojne discipline i polja preuzele su iz antropologije upravo ovo shvatanje kulture.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</a:t>
            </a:r>
            <a:r>
              <a:rPr lang="x-none" sz="4000" dirty="0" smtClean="0"/>
              <a:t>ritika starih značenja kulture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x-none" sz="2000" dirty="0" smtClean="0"/>
              <a:t>Navedene odlike starih značenja kulture od druge polovine 20. veka na meti kritike zbog toga što podrazumevaju:</a:t>
            </a:r>
          </a:p>
          <a:p>
            <a:pPr>
              <a:buNone/>
            </a:pPr>
            <a:endParaRPr lang="x-none" sz="2000" dirty="0" smtClean="0"/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dirty="0" smtClean="0"/>
              <a:t>1. </a:t>
            </a:r>
            <a:r>
              <a:rPr lang="x-none" sz="2000" i="1" dirty="0" smtClean="0">
                <a:solidFill>
                  <a:srgbClr val="FF0000"/>
                </a:solidFill>
              </a:rPr>
              <a:t>Homogenost</a:t>
            </a:r>
            <a:r>
              <a:rPr lang="x-none" sz="2000" i="1" dirty="0" smtClean="0"/>
              <a:t> </a:t>
            </a:r>
            <a:r>
              <a:rPr lang="x-none" sz="2000" dirty="0" smtClean="0"/>
              <a:t> = ujednačenost odlika među </a:t>
            </a:r>
            <a:r>
              <a:rPr lang="x-none" sz="2000" smtClean="0"/>
              <a:t>članovima </a:t>
            </a:r>
            <a:r>
              <a:rPr lang="sr-Latn-CS" sz="2000" dirty="0" smtClean="0"/>
              <a:t>jedne </a:t>
            </a:r>
            <a:r>
              <a:rPr lang="x-none" sz="2000" smtClean="0"/>
              <a:t>grupe</a:t>
            </a:r>
            <a:endParaRPr lang="x-none" sz="2000" dirty="0" smtClean="0"/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dirty="0" smtClean="0"/>
              <a:t>2</a:t>
            </a:r>
            <a:r>
              <a:rPr lang="x-none" sz="2000" dirty="0" smtClean="0">
                <a:solidFill>
                  <a:srgbClr val="FF0000"/>
                </a:solidFill>
              </a:rPr>
              <a:t>. </a:t>
            </a:r>
            <a:r>
              <a:rPr lang="x-none" sz="2000" i="1" dirty="0" smtClean="0">
                <a:solidFill>
                  <a:srgbClr val="FF0000"/>
                </a:solidFill>
              </a:rPr>
              <a:t>Statičnost</a:t>
            </a:r>
            <a:r>
              <a:rPr lang="x-none" sz="2000" dirty="0" smtClean="0">
                <a:solidFill>
                  <a:srgbClr val="FF0000"/>
                </a:solidFill>
              </a:rPr>
              <a:t> </a:t>
            </a:r>
            <a:r>
              <a:rPr lang="x-none" sz="2000" dirty="0" smtClean="0"/>
              <a:t>- kulturne odlike ne menjaju se tokom vremena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dirty="0" smtClean="0"/>
              <a:t>3. Izjednačavanje odlika kulture sa odlikama pojedinca (delovanje kulture kao </a:t>
            </a:r>
            <a:r>
              <a:rPr lang="x-none" sz="2000" i="1" dirty="0" smtClean="0">
                <a:solidFill>
                  <a:srgbClr val="FF0000"/>
                </a:solidFill>
              </a:rPr>
              <a:t>stereotipa</a:t>
            </a:r>
            <a:r>
              <a:rPr lang="x-none" sz="2000" dirty="0" smtClean="0"/>
              <a:t>)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dirty="0" smtClean="0"/>
              <a:t>4. Shvatanje kulture kao </a:t>
            </a:r>
            <a:r>
              <a:rPr lang="x-none" sz="2000" i="1" dirty="0" smtClean="0"/>
              <a:t>ključne odrednice ličnog identiteta </a:t>
            </a:r>
            <a:r>
              <a:rPr lang="x-none" sz="2000" dirty="0" smtClean="0"/>
              <a:t>(</a:t>
            </a:r>
            <a:r>
              <a:rPr lang="x-none" sz="2000" dirty="0" smtClean="0">
                <a:solidFill>
                  <a:srgbClr val="FF0000"/>
                </a:solidFill>
              </a:rPr>
              <a:t>kulturni esencijalizam</a:t>
            </a:r>
            <a:r>
              <a:rPr lang="x-none" sz="2000" dirty="0" smtClean="0"/>
              <a:t>)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dirty="0" smtClean="0"/>
              <a:t>5. </a:t>
            </a:r>
            <a:r>
              <a:rPr lang="x-none" sz="2000" i="1" dirty="0" smtClean="0">
                <a:solidFill>
                  <a:srgbClr val="FF0000"/>
                </a:solidFill>
              </a:rPr>
              <a:t>Jasne granice </a:t>
            </a:r>
            <a:r>
              <a:rPr lang="x-none" sz="2000" dirty="0" smtClean="0"/>
              <a:t>među kulturama – rasne, </a:t>
            </a:r>
            <a:r>
              <a:rPr lang="sr-Latn-CS" sz="2000" dirty="0" smtClean="0"/>
              <a:t>nacionalne, etničke, jezičke, religijske</a:t>
            </a:r>
            <a:endParaRPr lang="x-none" sz="2000" dirty="0" smtClean="0"/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dirty="0" smtClean="0"/>
              <a:t>6. Postojanje</a:t>
            </a:r>
            <a:r>
              <a:rPr lang="sr-Latn-CS" sz="2000" dirty="0" smtClean="0"/>
              <a:t> </a:t>
            </a:r>
            <a:r>
              <a:rPr lang="sr-Latn-CS" sz="2000" i="1" dirty="0" smtClean="0">
                <a:solidFill>
                  <a:srgbClr val="FF0000"/>
                </a:solidFill>
              </a:rPr>
              <a:t>autentične </a:t>
            </a:r>
            <a:r>
              <a:rPr lang="sr-Latn-CS" sz="2000" dirty="0" smtClean="0"/>
              <a:t>(stvarne) kulture grupe, čiji su </a:t>
            </a:r>
            <a:r>
              <a:rPr lang="sr-Latn-CS" sz="2000" i="1" dirty="0" smtClean="0"/>
              <a:t>izvori u </a:t>
            </a:r>
            <a:r>
              <a:rPr lang="sr-Latn-CS" sz="2000" i="1" dirty="0" smtClean="0">
                <a:solidFill>
                  <a:srgbClr val="FF0000"/>
                </a:solidFill>
              </a:rPr>
              <a:t>dalekoj prošlosti </a:t>
            </a:r>
          </a:p>
          <a:p>
            <a:pPr marL="514350" indent="-514350">
              <a:spcAft>
                <a:spcPts val="600"/>
              </a:spcAft>
              <a:buNone/>
            </a:pPr>
            <a:endParaRPr lang="x-none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x-none" dirty="0" smtClean="0"/>
              <a:t>ulturne razlike - zadaci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x-none" sz="2200" dirty="0" smtClean="0"/>
          </a:p>
          <a:p>
            <a:pPr>
              <a:buNone/>
            </a:pPr>
            <a:r>
              <a:rPr lang="x-none" sz="2000" dirty="0" smtClean="0"/>
              <a:t>Insert iz filma Entre les murs: </a:t>
            </a:r>
          </a:p>
          <a:p>
            <a:pPr>
              <a:buNone/>
            </a:pPr>
            <a:endParaRPr lang="x-none" sz="2000" dirty="0" smtClean="0"/>
          </a:p>
          <a:p>
            <a:r>
              <a:rPr lang="x-none" sz="2000" dirty="0" smtClean="0"/>
              <a:t>F</a:t>
            </a:r>
            <a:r>
              <a:rPr lang="en-US" sz="2000" dirty="0" err="1" smtClean="0"/>
              <a:t>okusirajte</a:t>
            </a:r>
            <a:r>
              <a:rPr lang="en-US" sz="2000" dirty="0" smtClean="0"/>
              <a:t> se </a:t>
            </a:r>
            <a:r>
              <a:rPr lang="en-US" sz="2000" dirty="0" err="1" smtClean="0"/>
              <a:t>na</a:t>
            </a:r>
            <a:r>
              <a:rPr lang="x-none" sz="2000" dirty="0" smtClean="0"/>
              <a:t> </a:t>
            </a:r>
            <a:r>
              <a:rPr lang="en-US" sz="2000" dirty="0" err="1" smtClean="0"/>
              <a:t>razlike</a:t>
            </a:r>
            <a:r>
              <a:rPr lang="en-US" sz="2000" dirty="0" smtClean="0"/>
              <a:t> </a:t>
            </a:r>
            <a:r>
              <a:rPr lang="en-US" sz="2000" dirty="0" err="1" smtClean="0"/>
              <a:t>između</a:t>
            </a:r>
            <a:r>
              <a:rPr lang="en-US" sz="2000" dirty="0" smtClean="0"/>
              <a:t> </a:t>
            </a:r>
            <a:r>
              <a:rPr lang="en-US" sz="2000" dirty="0" err="1" smtClean="0"/>
              <a:t>učenika</a:t>
            </a:r>
            <a:r>
              <a:rPr lang="x-none" sz="2000" dirty="0" smtClean="0"/>
              <a:t>/njihovih porodica i zabeležite što više razlika </a:t>
            </a:r>
            <a:r>
              <a:rPr lang="x-none" sz="2000" smtClean="0"/>
              <a:t>koje primetite</a:t>
            </a:r>
            <a:endParaRPr lang="x-none" sz="2000" dirty="0" smtClean="0"/>
          </a:p>
          <a:p>
            <a:r>
              <a:rPr lang="x-none" sz="2000" dirty="0" smtClean="0"/>
              <a:t>Opišite interakciju </a:t>
            </a:r>
            <a:r>
              <a:rPr lang="x-none" sz="2000" smtClean="0"/>
              <a:t>između učenika</a:t>
            </a:r>
            <a:endParaRPr lang="x-none" sz="2000" dirty="0" smtClean="0"/>
          </a:p>
          <a:p>
            <a:r>
              <a:rPr lang="x-none" sz="2000" dirty="0" smtClean="0"/>
              <a:t>Do kojih problema u školi dovodi zanemarivanje kulturnih razlika?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x-none" dirty="0" smtClean="0"/>
              <a:t>ični identitet - zadaci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endParaRPr lang="x-none" sz="2400" dirty="0" smtClean="0"/>
          </a:p>
          <a:p>
            <a:pPr lvl="0">
              <a:spcAft>
                <a:spcPts val="600"/>
              </a:spcAft>
            </a:pPr>
            <a:r>
              <a:rPr lang="en-US" sz="2000" dirty="0" err="1" smtClean="0"/>
              <a:t>Ko</a:t>
            </a:r>
            <a:r>
              <a:rPr lang="en-US" sz="2000" dirty="0" smtClean="0"/>
              <a:t> </a:t>
            </a:r>
            <a:r>
              <a:rPr lang="en-US" sz="2000" dirty="0" err="1" smtClean="0"/>
              <a:t>sam</a:t>
            </a:r>
            <a:r>
              <a:rPr lang="en-US" sz="2000" dirty="0" smtClean="0"/>
              <a:t> </a:t>
            </a:r>
            <a:r>
              <a:rPr lang="en-US" sz="2000" dirty="0" err="1" smtClean="0"/>
              <a:t>ja</a:t>
            </a:r>
            <a:r>
              <a:rPr lang="en-US" sz="2000" dirty="0" smtClean="0"/>
              <a:t>? N</a:t>
            </a:r>
            <a:r>
              <a:rPr lang="x-none" sz="2000" dirty="0" smtClean="0"/>
              <a:t>avedite 10 odgovora na ovo pitanje kojima biste kratko predstavili/opisali sebe.</a:t>
            </a:r>
            <a:endParaRPr lang="en-US" sz="2000" dirty="0" smtClean="0"/>
          </a:p>
          <a:p>
            <a:pPr>
              <a:spcAft>
                <a:spcPts val="1200"/>
              </a:spcAft>
            </a:pPr>
            <a:r>
              <a:rPr lang="x-none" sz="2000" dirty="0" smtClean="0"/>
              <a:t>Koji broj odgovora vas definiše u terminima pripadnosti nekoj društvenoj grupi?</a:t>
            </a:r>
          </a:p>
          <a:p>
            <a:pPr>
              <a:spcAft>
                <a:spcPts val="1200"/>
              </a:spcAft>
            </a:pPr>
            <a:r>
              <a:rPr lang="x-none" sz="2000" dirty="0" smtClean="0"/>
              <a:t>Koliko je lični identitet svakoga od nas složen? </a:t>
            </a:r>
          </a:p>
          <a:p>
            <a:pPr>
              <a:spcAft>
                <a:spcPts val="1200"/>
              </a:spcAft>
            </a:pPr>
            <a:r>
              <a:rPr lang="sr-Latn-CS" sz="2000" dirty="0" smtClean="0"/>
              <a:t>Lični identitet: m</a:t>
            </a:r>
            <a:r>
              <a:rPr lang="x-none" sz="2000" smtClean="0"/>
              <a:t>ozaik </a:t>
            </a:r>
            <a:r>
              <a:rPr lang="x-none" sz="2000" dirty="0" smtClean="0"/>
              <a:t>raznolikih </a:t>
            </a:r>
            <a:r>
              <a:rPr lang="x-none" sz="2000" smtClean="0"/>
              <a:t>elemenata </a:t>
            </a:r>
            <a:r>
              <a:rPr lang="sr-Latn-CS" sz="2000" dirty="0" smtClean="0"/>
              <a:t>- uticaja </a:t>
            </a:r>
            <a:r>
              <a:rPr lang="x-none" sz="2000" smtClean="0"/>
              <a:t>različiti</a:t>
            </a:r>
            <a:r>
              <a:rPr lang="sr-Latn-CS" sz="2000" dirty="0" smtClean="0"/>
              <a:t>h</a:t>
            </a:r>
            <a:r>
              <a:rPr lang="x-none" sz="2000" smtClean="0"/>
              <a:t> društveni</a:t>
            </a:r>
            <a:r>
              <a:rPr lang="sr-Latn-CS" sz="2000" dirty="0" smtClean="0"/>
              <a:t>h</a:t>
            </a:r>
            <a:r>
              <a:rPr lang="x-none" sz="2000" smtClean="0"/>
              <a:t> grupa</a:t>
            </a:r>
            <a:r>
              <a:rPr lang="sr-Latn-CS" sz="2000" dirty="0" smtClean="0"/>
              <a:t> kojima pripadamo -</a:t>
            </a:r>
            <a:r>
              <a:rPr lang="x-none" sz="2000" smtClean="0"/>
              <a:t> </a:t>
            </a:r>
            <a:r>
              <a:rPr lang="x-none" sz="2000" dirty="0" smtClean="0"/>
              <a:t>integrisanih </a:t>
            </a:r>
            <a:r>
              <a:rPr lang="x-none" sz="2000" smtClean="0"/>
              <a:t>u celinu</a:t>
            </a:r>
            <a:endParaRPr lang="x-none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x-none" smtClean="0"/>
              <a:t>ulturne razlike - zadaci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z="2800" dirty="0" smtClean="0"/>
          </a:p>
          <a:p>
            <a:pPr>
              <a:buNone/>
            </a:pPr>
            <a:r>
              <a:rPr lang="x-none" sz="2000" smtClean="0"/>
              <a:t>Insert iz filma Entre les murs:</a:t>
            </a:r>
            <a:endParaRPr lang="sr-Latn-CS" sz="2000" dirty="0" smtClean="0"/>
          </a:p>
          <a:p>
            <a:pPr>
              <a:buNone/>
            </a:pPr>
            <a:endParaRPr lang="sr-Latn-CS" sz="2000" dirty="0" smtClean="0"/>
          </a:p>
          <a:p>
            <a:r>
              <a:rPr lang="sr-Latn-CS" sz="2000" dirty="0" smtClean="0"/>
              <a:t>Sa kojim društvenim grupama se identifikuju</a:t>
            </a:r>
            <a:r>
              <a:rPr lang="x-none" sz="2000" smtClean="0"/>
              <a:t> </a:t>
            </a:r>
            <a:r>
              <a:rPr lang="sr-Latn-CS" sz="2000" dirty="0" smtClean="0"/>
              <a:t>učenici? </a:t>
            </a:r>
          </a:p>
          <a:p>
            <a:r>
              <a:rPr lang="sr-Latn-CS" sz="2000" dirty="0" smtClean="0"/>
              <a:t>Da li se identifikuju samo sa jednom društvenom grupom?</a:t>
            </a:r>
          </a:p>
          <a:p>
            <a:r>
              <a:rPr lang="sr-Latn-CS" sz="2000" dirty="0" smtClean="0"/>
              <a:t>Da li svoj identitet definišu i na osnovu toga šta nisu/kojoj grupi ne pripadaju?</a:t>
            </a:r>
          </a:p>
          <a:p>
            <a:endParaRPr lang="sr-Latn-CS" sz="2000" dirty="0" smtClean="0"/>
          </a:p>
          <a:p>
            <a:endParaRPr lang="x-none" sz="200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67936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K</a:t>
            </a:r>
            <a:r>
              <a:rPr lang="x-none" sz="4800" smtClean="0"/>
              <a:t>ritika starih značenja kulture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487679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None/>
            </a:pPr>
            <a:r>
              <a:rPr lang="en-US" sz="2000" u="sng" dirty="0" smtClean="0"/>
              <a:t>S</a:t>
            </a:r>
            <a:r>
              <a:rPr lang="x-none" sz="2000" u="sng" dirty="0" smtClean="0"/>
              <a:t>loženost ličnog identiteta </a:t>
            </a:r>
            <a:r>
              <a:rPr lang="x-none" sz="2000" dirty="0" smtClean="0"/>
              <a:t>važan argument u kritici starih značenja kulture. Identifikujte na koje elemente se to naročito odnosi</a:t>
            </a:r>
            <a:r>
              <a:rPr lang="x-none" sz="2000" smtClean="0"/>
              <a:t>: </a:t>
            </a:r>
            <a:endParaRPr lang="x-none" sz="2000" dirty="0" smtClean="0"/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smtClean="0"/>
              <a:t>1.</a:t>
            </a:r>
            <a:r>
              <a:rPr lang="sr-Latn-CS" sz="2000" dirty="0" smtClean="0"/>
              <a:t> </a:t>
            </a:r>
            <a:r>
              <a:rPr lang="x-none" sz="2000" i="1" smtClean="0"/>
              <a:t>homogenost </a:t>
            </a:r>
            <a:r>
              <a:rPr lang="x-none" sz="2000" smtClean="0"/>
              <a:t> </a:t>
            </a:r>
            <a:r>
              <a:rPr lang="x-none" sz="2000" dirty="0" smtClean="0"/>
              <a:t>(ujednačenost odlika među </a:t>
            </a:r>
            <a:r>
              <a:rPr lang="x-none" sz="2000" smtClean="0"/>
              <a:t>članovima </a:t>
            </a:r>
            <a:r>
              <a:rPr lang="sr-Latn-CS" sz="2000" dirty="0" smtClean="0"/>
              <a:t>jedne </a:t>
            </a:r>
            <a:r>
              <a:rPr lang="x-none" sz="2000" smtClean="0"/>
              <a:t>grupe</a:t>
            </a:r>
            <a:r>
              <a:rPr lang="x-none" sz="2000" dirty="0" smtClean="0"/>
              <a:t>), 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smtClean="0"/>
              <a:t>2.</a:t>
            </a:r>
            <a:r>
              <a:rPr lang="sr-Latn-CS" sz="2000" dirty="0" smtClean="0"/>
              <a:t> </a:t>
            </a:r>
            <a:r>
              <a:rPr lang="x-none" sz="2000" smtClean="0"/>
              <a:t>s</a:t>
            </a:r>
            <a:r>
              <a:rPr lang="x-none" sz="2000" i="1" smtClean="0"/>
              <a:t>tatičnost</a:t>
            </a:r>
            <a:r>
              <a:rPr lang="x-none" sz="2000" smtClean="0"/>
              <a:t> </a:t>
            </a:r>
            <a:r>
              <a:rPr lang="x-none" sz="2000" dirty="0" smtClean="0"/>
              <a:t>(kulturne odlike ne menjaju se tokom vremena),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smtClean="0"/>
              <a:t>3.</a:t>
            </a:r>
            <a:r>
              <a:rPr lang="sr-Latn-CS" sz="2000" dirty="0" smtClean="0"/>
              <a:t> </a:t>
            </a:r>
            <a:r>
              <a:rPr lang="x-none" sz="2000" smtClean="0"/>
              <a:t>izjednačavanje </a:t>
            </a:r>
            <a:r>
              <a:rPr lang="x-none" sz="2000" dirty="0" smtClean="0"/>
              <a:t>odlika kulture sa odlikama pojedinca (delovanje kulture kao </a:t>
            </a:r>
            <a:r>
              <a:rPr lang="x-none" sz="2000" i="1" dirty="0" smtClean="0"/>
              <a:t>stereotipa</a:t>
            </a:r>
            <a:r>
              <a:rPr lang="x-none" sz="2000" dirty="0" smtClean="0"/>
              <a:t>),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smtClean="0"/>
              <a:t>4.</a:t>
            </a:r>
            <a:r>
              <a:rPr lang="sr-Latn-CS" sz="2000" dirty="0" smtClean="0"/>
              <a:t> </a:t>
            </a:r>
            <a:r>
              <a:rPr lang="x-none" sz="2000" smtClean="0"/>
              <a:t>shvatanje </a:t>
            </a:r>
            <a:r>
              <a:rPr lang="x-none" sz="2000" dirty="0" smtClean="0"/>
              <a:t>kulture kao </a:t>
            </a:r>
            <a:r>
              <a:rPr lang="x-none" sz="2000" i="1" dirty="0" smtClean="0"/>
              <a:t>ključne odrednice ličnog identiteta </a:t>
            </a:r>
            <a:r>
              <a:rPr lang="x-none" sz="2000" dirty="0" smtClean="0"/>
              <a:t>(kulturni esencijalizam), 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smtClean="0"/>
              <a:t>5.</a:t>
            </a:r>
            <a:r>
              <a:rPr lang="sr-Latn-CS" sz="2000" dirty="0" smtClean="0"/>
              <a:t> </a:t>
            </a:r>
            <a:r>
              <a:rPr lang="x-none" sz="2000" smtClean="0"/>
              <a:t>j</a:t>
            </a:r>
            <a:r>
              <a:rPr lang="x-none" sz="2000" i="1" smtClean="0"/>
              <a:t>asne </a:t>
            </a:r>
            <a:r>
              <a:rPr lang="x-none" sz="2000" i="1" dirty="0" smtClean="0"/>
              <a:t>granice </a:t>
            </a:r>
            <a:r>
              <a:rPr lang="x-none" sz="2000" dirty="0" smtClean="0"/>
              <a:t>među kulturama (rasne, </a:t>
            </a:r>
            <a:r>
              <a:rPr lang="sr-Latn-CS" sz="2000" dirty="0" smtClean="0"/>
              <a:t>nacionalne, etničke, jezičke, religijske), 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x-none" sz="2000" smtClean="0"/>
              <a:t>6.</a:t>
            </a:r>
            <a:r>
              <a:rPr lang="sr-Latn-CS" sz="2000" dirty="0" smtClean="0"/>
              <a:t> </a:t>
            </a:r>
            <a:r>
              <a:rPr lang="x-none" sz="2000" smtClean="0"/>
              <a:t>postojanje</a:t>
            </a:r>
            <a:r>
              <a:rPr lang="sr-Latn-CS" sz="2000" dirty="0" smtClean="0"/>
              <a:t> </a:t>
            </a:r>
            <a:r>
              <a:rPr lang="sr-Latn-CS" sz="2000" i="1" dirty="0" smtClean="0"/>
              <a:t>autentične </a:t>
            </a:r>
            <a:r>
              <a:rPr lang="sr-Latn-CS" sz="2000" dirty="0" smtClean="0"/>
              <a:t>(stvarne) kulture grupe, čiji su </a:t>
            </a:r>
            <a:r>
              <a:rPr lang="sr-Latn-CS" sz="2000" i="1" dirty="0" smtClean="0"/>
              <a:t>izvori u dalekoj prošlosti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</a:t>
            </a:r>
            <a:r>
              <a:rPr lang="x-none" sz="3600" smtClean="0"/>
              <a:t>ritika starih značenja kulture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r-Latn-CS" sz="2000" dirty="0" smtClean="0"/>
          </a:p>
          <a:p>
            <a:r>
              <a:rPr lang="en-US" sz="2000" dirty="0" smtClean="0"/>
              <a:t>U</a:t>
            </a:r>
            <a:r>
              <a:rPr lang="x-none" sz="2000" smtClean="0"/>
              <a:t>smeravanje na kulturne razlike znači</a:t>
            </a:r>
            <a:r>
              <a:rPr lang="x-none" sz="2000" i="1" smtClean="0"/>
              <a:t> zanemarivanje ili ukidanje ostalih razlika</a:t>
            </a:r>
            <a:r>
              <a:rPr lang="x-none" sz="2000" smtClean="0"/>
              <a:t>: socio-ekonomskih, </a:t>
            </a:r>
            <a:r>
              <a:rPr lang="sr-Latn-CS" sz="2000" dirty="0" smtClean="0"/>
              <a:t>rod</a:t>
            </a:r>
            <a:r>
              <a:rPr lang="x-none" sz="2000" smtClean="0"/>
              <a:t>nih, uzrasnih, u seksualnoj orijentaciji, zdravlju, ličnom iskustvu itd.</a:t>
            </a:r>
            <a:endParaRPr lang="sr-Latn-CS" sz="2000" dirty="0" smtClean="0"/>
          </a:p>
          <a:p>
            <a:endParaRPr lang="x-none" sz="2000" smtClean="0"/>
          </a:p>
          <a:p>
            <a:r>
              <a:rPr lang="en-US" sz="2000" dirty="0" smtClean="0"/>
              <a:t>U</a:t>
            </a:r>
            <a:r>
              <a:rPr lang="x-none" sz="2000" smtClean="0"/>
              <a:t>smeravanje na kulturne razlike znači</a:t>
            </a:r>
            <a:r>
              <a:rPr lang="x-none" sz="2000" i="1" smtClean="0"/>
              <a:t> zanemarivanje</a:t>
            </a:r>
            <a:r>
              <a:rPr lang="sr-Latn-CS" sz="2000" i="1" dirty="0" smtClean="0"/>
              <a:t> sličnosti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741</TotalTime>
  <Words>1294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Kritička analiza starih i  nova značenja kulture</vt:lpstr>
      <vt:lpstr>Stara značenja kulture </vt:lpstr>
      <vt:lpstr>Stara značenja kulture </vt:lpstr>
      <vt:lpstr>Kritika starih značenja kulture</vt:lpstr>
      <vt:lpstr>Kulturne razlike - zadaci</vt:lpstr>
      <vt:lpstr>Lični identitet - zadaci</vt:lpstr>
      <vt:lpstr>Kulturne razlike - zadaci</vt:lpstr>
      <vt:lpstr>Kritika starih značenja kulture</vt:lpstr>
      <vt:lpstr>Kritika starih značenja kulture</vt:lpstr>
      <vt:lpstr>Kulturne razlike - zadaci</vt:lpstr>
      <vt:lpstr>Kritika starih značenja kulture</vt:lpstr>
      <vt:lpstr>Kritika starih značenja kulture</vt:lpstr>
      <vt:lpstr>Kritika starih značenja kulture</vt:lpstr>
      <vt:lpstr>Nova značenja kulture i  kulturnih razlika</vt:lpstr>
      <vt:lpstr>Nova značenja kulture i  kulturnih razlika</vt:lpstr>
      <vt:lpstr> Glavne odlike starih i novih značenja kulture i kulturnih razlika</vt:lpstr>
      <vt:lpstr>Pitanja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Kritička analiza kulturnih dimenzija</dc:title>
  <dc:creator>Jelena</dc:creator>
  <cp:lastModifiedBy>S21</cp:lastModifiedBy>
  <cp:revision>159</cp:revision>
  <dcterms:created xsi:type="dcterms:W3CDTF">2006-08-16T00:00:00Z</dcterms:created>
  <dcterms:modified xsi:type="dcterms:W3CDTF">2016-02-23T16:06:35Z</dcterms:modified>
</cp:coreProperties>
</file>